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1" r:id="rId1"/>
  </p:sldMasterIdLst>
  <p:notesMasterIdLst>
    <p:notesMasterId r:id="rId7"/>
  </p:notesMasterIdLst>
  <p:handoutMasterIdLst>
    <p:handoutMasterId r:id="rId8"/>
  </p:handoutMasterIdLst>
  <p:sldIdLst>
    <p:sldId id="256" r:id="rId2"/>
    <p:sldId id="257" r:id="rId3"/>
    <p:sldId id="260" r:id="rId4"/>
    <p:sldId id="259" r:id="rId5"/>
    <p:sldId id="258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540" y="54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0CEA327-B991-4D64-96CA-2E8A1E898AAF}" type="datetimeFigureOut">
              <a:rPr lang="en-US" smtClean="0"/>
              <a:t>8/1/2018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00AD25-68A7-4FA7-B647-B68F5B8F29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4164930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75A45C72-0FE0-439B-84F4-0774C8918F4E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E12C3CEC-6956-4413-9100-8CFE28F850F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6188240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15840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7200" baseline="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1872" y="4800600"/>
            <a:ext cx="9418320" cy="1691640"/>
          </a:xfrm>
        </p:spPr>
        <p:txBody>
          <a:bodyPr>
            <a:normAutofit/>
          </a:bodyPr>
          <a:lstStyle>
            <a:lvl1pPr marL="0" indent="0" algn="l">
              <a:buNone/>
              <a:defRPr sz="2200" baseline="0">
                <a:solidFill>
                  <a:schemeClr val="tx1">
                    <a:lumMod val="75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50000"/>
                  </a:schemeClr>
                </a:solidFill>
              </a:defRPr>
            </a:lvl1pPr>
          </a:lstStyle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126147922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6588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48700" y="381000"/>
            <a:ext cx="2476500" cy="589756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381000"/>
            <a:ext cx="7734300" cy="5897562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369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4120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72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4800600"/>
            <a:ext cx="9418320" cy="1691640"/>
          </a:xfrm>
        </p:spPr>
        <p:txBody>
          <a:bodyPr anchor="t">
            <a:normAutofit/>
          </a:bodyPr>
          <a:lstStyle>
            <a:lvl1pPr marL="0" indent="0">
              <a:buNone/>
              <a:defRPr sz="2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4210441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61872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26480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02780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61872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26480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lnSpc>
                <a:spcPct val="95000"/>
              </a:lnSpc>
              <a:spcBef>
                <a:spcPts val="0"/>
              </a:spcBef>
              <a:buNone/>
              <a:defRPr lang="en-US" sz="2000" b="0" kern="1200" dirty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2000"/>
              </a:spcBef>
              <a:buFontTx/>
              <a:buNone/>
            </a:pPr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26480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69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20053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64136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200400" cy="1600197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04267" y="685800"/>
            <a:ext cx="6079066" cy="548640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99734"/>
            <a:ext cx="3200400" cy="3810001"/>
          </a:xfrm>
        </p:spPr>
        <p:txBody>
          <a:bodyPr>
            <a:normAutofit/>
          </a:bodyPr>
          <a:lstStyle>
            <a:lvl1pPr marL="0" indent="0">
              <a:lnSpc>
                <a:spcPct val="114000"/>
              </a:lnSpc>
              <a:spcBef>
                <a:spcPts val="800"/>
              </a:spcBef>
              <a:buNone/>
              <a:defRPr sz="13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1448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5105400"/>
            <a:ext cx="11292840" cy="17526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257800"/>
            <a:ext cx="9982200" cy="914400"/>
          </a:xfrm>
        </p:spPr>
        <p:txBody>
          <a:bodyPr anchor="b">
            <a:normAutofit/>
          </a:bodyPr>
          <a:lstStyle>
            <a:lvl1pPr>
              <a:defRPr sz="2800" b="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11292840" cy="5128923"/>
          </a:xfrm>
          <a:solidFill>
            <a:schemeClr val="accent1"/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6108589"/>
            <a:ext cx="9982200" cy="597011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300">
                <a:solidFill>
                  <a:schemeClr val="bg1">
                    <a:lumMod val="8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91135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1292840" y="0"/>
            <a:ext cx="914400" cy="6858000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61872" y="365760"/>
            <a:ext cx="9692640" cy="132556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828800"/>
            <a:ext cx="859536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10797542" y="998537"/>
            <a:ext cx="1904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 b="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fld id="{6495ACD1-C924-438A-B873-B22AFDF702B2}" type="datetimeFigureOut">
              <a:rPr lang="en-US" smtClean="0"/>
              <a:pPr/>
              <a:t>8/1/2018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9959341" y="4046537"/>
            <a:ext cx="358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292840" y="6172200"/>
            <a:ext cx="914400" cy="593725"/>
          </a:xfrm>
          <a:prstGeom prst="rect">
            <a:avLst/>
          </a:prstGeom>
        </p:spPr>
        <p:txBody>
          <a:bodyPr vert="horz" lIns="45720" tIns="45720" rIns="45720" bIns="45720" rtlCol="0" anchor="ctr">
            <a:normAutofit/>
          </a:bodyPr>
          <a:lstStyle>
            <a:lvl1pPr algn="ctr">
              <a:defRPr sz="3600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DD19BCF3-5F3D-4573-AF68-81DEA7553AD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22138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2" r:id="rId1"/>
    <p:sldLayoutId id="2147483713" r:id="rId2"/>
    <p:sldLayoutId id="2147483714" r:id="rId3"/>
    <p:sldLayoutId id="2147483715" r:id="rId4"/>
    <p:sldLayoutId id="2147483716" r:id="rId5"/>
    <p:sldLayoutId id="2147483717" r:id="rId6"/>
    <p:sldLayoutId id="2147483718" r:id="rId7"/>
    <p:sldLayoutId id="2147483719" r:id="rId8"/>
    <p:sldLayoutId id="2147483720" r:id="rId9"/>
    <p:sldLayoutId id="2147483721" r:id="rId10"/>
    <p:sldLayoutId id="214748372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 spc="-5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5000"/>
        </a:lnSpc>
        <a:spcBef>
          <a:spcPts val="1400"/>
        </a:spcBef>
        <a:spcAft>
          <a:spcPts val="200"/>
        </a:spcAft>
        <a:buClr>
          <a:schemeClr val="accent1"/>
        </a:buClr>
        <a:buSzPct val="80000"/>
        <a:buFont typeface="Arial" pitchFamily="34" charset="0"/>
        <a:buChar char="•"/>
        <a:defRPr sz="1800" kern="1200" spc="1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Mortgage Broker Services</a:t>
            </a:r>
          </a:p>
        </p:txBody>
      </p:sp>
      <p:sp>
        <p:nvSpPr>
          <p:cNvPr id="3" name="Rectang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D. J. </a:t>
            </a:r>
            <a:r>
              <a:rPr lang="en-US" dirty="0" err="1"/>
              <a:t>Staton</a:t>
            </a:r>
            <a:r>
              <a:rPr lang="en-US" dirty="0"/>
              <a:t>, LLC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Mortgage Issues</a:t>
            </a:r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Many loan programs</a:t>
            </a:r>
          </a:p>
          <a:p>
            <a:r>
              <a:rPr lang="en-US" dirty="0"/>
              <a:t>Right loan program </a:t>
            </a:r>
          </a:p>
          <a:p>
            <a:r>
              <a:rPr lang="en-US" dirty="0"/>
              <a:t>Individual interests</a:t>
            </a:r>
          </a:p>
          <a:p>
            <a:r>
              <a:rPr lang="en-US" dirty="0"/>
              <a:t>Guaranteed loan delivery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Broker Benefits</a:t>
            </a:r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Personal service</a:t>
            </a:r>
          </a:p>
          <a:p>
            <a:r>
              <a:rPr lang="en-US" dirty="0"/>
              <a:t>Fees are competitive with mortgage banks</a:t>
            </a:r>
          </a:p>
          <a:p>
            <a:pPr lvl="1"/>
            <a:r>
              <a:rPr lang="en-US" dirty="0"/>
              <a:t>Savings passed on to client</a:t>
            </a:r>
          </a:p>
          <a:p>
            <a:r>
              <a:rPr lang="en-US" dirty="0"/>
              <a:t>Lender credit criteria</a:t>
            </a:r>
          </a:p>
          <a:p>
            <a:pPr lvl="1"/>
            <a:r>
              <a:rPr lang="en-US" dirty="0"/>
              <a:t>One standard loan application for multiple lenders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Right Loan</a:t>
            </a:r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 mortgage broker specializes in matching borrower to right loan</a:t>
            </a:r>
          </a:p>
          <a:p>
            <a:pPr lvl="1"/>
            <a:r>
              <a:rPr lang="en-US" dirty="0"/>
              <a:t>Access to government assistance programs</a:t>
            </a:r>
          </a:p>
          <a:p>
            <a:pPr lvl="1"/>
            <a:r>
              <a:rPr lang="en-US" dirty="0"/>
              <a:t>Access to many loan programs</a:t>
            </a:r>
          </a:p>
          <a:p>
            <a:pPr lvl="1"/>
            <a:r>
              <a:rPr lang="en-US" dirty="0"/>
              <a:t>Access to private investors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Mortgage Process</a:t>
            </a:r>
          </a:p>
        </p:txBody>
      </p:sp>
      <p:sp>
        <p:nvSpPr>
          <p:cNvPr id="9" name="Rounded Rectangle 8"/>
          <p:cNvSpPr/>
          <p:nvPr/>
        </p:nvSpPr>
        <p:spPr>
          <a:xfrm>
            <a:off x="2438400" y="3352800"/>
            <a:ext cx="1676400" cy="914400"/>
          </a:xfrm>
          <a:prstGeom prst="round2DiagRect">
            <a:avLst/>
          </a:prstGeom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ounded Rectangle 9"/>
          <p:cNvSpPr/>
          <p:nvPr/>
        </p:nvSpPr>
        <p:spPr>
          <a:xfrm>
            <a:off x="5410200" y="3048000"/>
            <a:ext cx="1676400" cy="914400"/>
          </a:xfrm>
          <a:prstGeom prst="round2DiagRect">
            <a:avLst/>
          </a:prstGeom>
          <a:ln/>
          <a:effectLst>
            <a:glow rad="139700">
              <a:schemeClr val="accent3">
                <a:satMod val="175000"/>
                <a:alpha val="40000"/>
              </a:schemeClr>
            </a:glow>
            <a:outerShdw blurRad="50800" dist="15240" dir="5400000" algn="tl" rotWithShape="0">
              <a:srgbClr val="000000">
                <a:alpha val="75000"/>
              </a:srgbClr>
            </a:outerShdw>
          </a:effectLst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en-US" dirty="0"/>
              <a:t>Mortgage</a:t>
            </a:r>
          </a:p>
          <a:p>
            <a:pPr algn="ctr"/>
            <a:r>
              <a:rPr lang="en-US" dirty="0"/>
              <a:t>Broker</a:t>
            </a:r>
          </a:p>
        </p:txBody>
      </p:sp>
      <p:sp>
        <p:nvSpPr>
          <p:cNvPr id="11" name="Rounded Rectangle 10"/>
          <p:cNvSpPr/>
          <p:nvPr/>
        </p:nvSpPr>
        <p:spPr>
          <a:xfrm>
            <a:off x="7772400" y="1828800"/>
            <a:ext cx="1676400" cy="914400"/>
          </a:xfrm>
          <a:prstGeom prst="round2DiagRect">
            <a:avLst/>
          </a:prstGeom>
          <a:ln/>
          <a:effectLst>
            <a:glow rad="139700">
              <a:schemeClr val="accent3">
                <a:satMod val="175000"/>
                <a:alpha val="40000"/>
              </a:schemeClr>
            </a:glow>
            <a:outerShdw blurRad="50800" dist="15240" dir="5400000" algn="tl" rotWithShape="0">
              <a:srgbClr val="000000">
                <a:alpha val="75000"/>
              </a:srgbClr>
            </a:outerShdw>
          </a:effectLst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en-US" dirty="0"/>
              <a:t>Banks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View">
  <a:themeElements>
    <a:clrScheme name="View">
      <a:dk1>
        <a:srgbClr val="000000"/>
      </a:dk1>
      <a:lt1>
        <a:srgbClr val="FFFFFF"/>
      </a:lt1>
      <a:dk2>
        <a:srgbClr val="46464A"/>
      </a:dk2>
      <a:lt2>
        <a:srgbClr val="D6D3CC"/>
      </a:lt2>
      <a:accent1>
        <a:srgbClr val="6F6F74"/>
      </a:accent1>
      <a:accent2>
        <a:srgbClr val="92A9B9"/>
      </a:accent2>
      <a:accent3>
        <a:srgbClr val="A7B789"/>
      </a:accent3>
      <a:accent4>
        <a:srgbClr val="B9A489"/>
      </a:accent4>
      <a:accent5>
        <a:srgbClr val="8D6374"/>
      </a:accent5>
      <a:accent6>
        <a:srgbClr val="9B7362"/>
      </a:accent6>
      <a:hlink>
        <a:srgbClr val="67AABF"/>
      </a:hlink>
      <a:folHlink>
        <a:srgbClr val="ABAFA5"/>
      </a:folHlink>
    </a:clrScheme>
    <a:fontScheme name="View">
      <a:maj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View">
      <a:fillStyleLst>
        <a:solidFill>
          <a:schemeClr val="phClr"/>
        </a:solidFill>
        <a:solidFill>
          <a:schemeClr val="phClr">
            <a:tint val="60000"/>
            <a:satMod val="120000"/>
          </a:schemeClr>
        </a:solidFill>
        <a:solidFill>
          <a:schemeClr val="phClr">
            <a:shade val="75000"/>
            <a:satMod val="16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3970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95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240" dir="5400000" algn="tl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9525" prstMaterial="flat">
            <a:bevelT w="0" h="0" prst="coolSlant"/>
            <a:contourClr>
              <a:schemeClr val="phClr">
                <a:shade val="35000"/>
                <a:satMod val="130000"/>
              </a:schemeClr>
            </a:contourClr>
          </a:sp3d>
        </a:effectStyle>
        <a:effectStyle>
          <a:effectLst>
            <a:outerShdw blurRad="76200" dist="25400" dir="5400000" algn="tl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19050" prstMaterial="flat">
            <a:bevelT w="0" h="0" prst="coolSlant"/>
            <a:contourClr>
              <a:schemeClr val="phClr">
                <a:shade val="25000"/>
                <a:satMod val="14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4000"/>
                <a:shade val="98000"/>
                <a:satMod val="130000"/>
                <a:lumMod val="102000"/>
              </a:schemeClr>
            </a:gs>
            <a:gs pos="100000">
              <a:schemeClr val="phClr">
                <a:tint val="98000"/>
                <a:shade val="78000"/>
                <a:satMod val="14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iew" id="{BA0EB5A6-F2D4-4F82-977B-64ADEE4A2A69}" vid="{3969A8A2-35DB-4E3B-8885-16FD2056867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View</Template>
  <TotalTime>1615</TotalTime>
  <Words>80</Words>
  <Application>Microsoft Office PowerPoint</Application>
  <PresentationFormat>Widescreen</PresentationFormat>
  <Paragraphs>22</Paragraphs>
  <Slides>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Century Schoolbook</vt:lpstr>
      <vt:lpstr>Wingdings 2</vt:lpstr>
      <vt:lpstr>View</vt:lpstr>
      <vt:lpstr>Mortgage Broker Services</vt:lpstr>
      <vt:lpstr>Mortgage Issues</vt:lpstr>
      <vt:lpstr>Broker Benefits</vt:lpstr>
      <vt:lpstr>The Right Loan</vt:lpstr>
      <vt:lpstr>Mortgage Process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Broker Services</dc:title>
  <dc:creator>Beta 1</dc:creator>
  <cp:lastModifiedBy>Your Name</cp:lastModifiedBy>
  <cp:revision>42</cp:revision>
  <dcterms:created xsi:type="dcterms:W3CDTF">2006-08-22T04:13:34Z</dcterms:created>
  <dcterms:modified xsi:type="dcterms:W3CDTF">2018-08-01T17:20:06Z</dcterms:modified>
</cp:coreProperties>
</file>